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2D7EA"/>
    <a:srgbClr val="F298E8"/>
    <a:srgbClr val="E13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3" d="100"/>
          <a:sy n="53" d="100"/>
        </p:scale>
        <p:origin x="2268"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15D1A5-C388-9B4A-93FF-9505458C6F00}"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08A95-EE12-5645-94F3-769F3DCFA4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5D1A5-C388-9B4A-93FF-9505458C6F00}"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08A95-EE12-5645-94F3-769F3DCFA4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5D1A5-C388-9B4A-93FF-9505458C6F00}"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08A95-EE12-5645-94F3-769F3DCFA4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5D1A5-C388-9B4A-93FF-9505458C6F00}"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08A95-EE12-5645-94F3-769F3DCFA4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5D1A5-C388-9B4A-93FF-9505458C6F00}"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08A95-EE12-5645-94F3-769F3DCFA4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15D1A5-C388-9B4A-93FF-9505458C6F00}"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08A95-EE12-5645-94F3-769F3DCFA4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15D1A5-C388-9B4A-93FF-9505458C6F00}" type="datetimeFigureOut">
              <a:rPr lang="en-US" smtClean="0"/>
              <a:pPr/>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608A95-EE12-5645-94F3-769F3DCFA4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5D1A5-C388-9B4A-93FF-9505458C6F00}" type="datetimeFigureOut">
              <a:rPr lang="en-US" smtClean="0"/>
              <a:pPr/>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608A95-EE12-5645-94F3-769F3DCFA4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5D1A5-C388-9B4A-93FF-9505458C6F00}" type="datetimeFigureOut">
              <a:rPr lang="en-US" smtClean="0"/>
              <a:pPr/>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608A95-EE12-5645-94F3-769F3DCFA4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5D1A5-C388-9B4A-93FF-9505458C6F00}"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08A95-EE12-5645-94F3-769F3DCFA4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5D1A5-C388-9B4A-93FF-9505458C6F00}"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08A95-EE12-5645-94F3-769F3DCFA4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215D1A5-C388-9B4A-93FF-9505458C6F00}" type="datetimeFigureOut">
              <a:rPr lang="en-US" smtClean="0"/>
              <a:pPr/>
              <a:t>5/11/2017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9608A95-EE12-5645-94F3-769F3DCFA4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3625" y="228777"/>
            <a:ext cx="4923517" cy="873125"/>
          </a:xfrm>
          <a:solidFill>
            <a:schemeClr val="accent5">
              <a:lumMod val="20000"/>
              <a:lumOff val="80000"/>
            </a:schemeClr>
          </a:solidFill>
          <a:ln w="38100" cmpd="dbl">
            <a:noFill/>
          </a:ln>
        </p:spPr>
        <p:txBody>
          <a:bodyPr>
            <a:normAutofit fontScale="90000"/>
          </a:bodyPr>
          <a:lstStyle/>
          <a:p>
            <a:r>
              <a:rPr lang="en-US" sz="2778" b="1" dirty="0" smtClean="0">
                <a:latin typeface="DJB This Font is Bold Bold"/>
                <a:cs typeface="DJB This Font is Bold Bold"/>
              </a:rPr>
              <a:t>Mrs. White’s News</a:t>
            </a:r>
            <a:br>
              <a:rPr lang="en-US" sz="2778" b="1" dirty="0" smtClean="0">
                <a:latin typeface="DJB This Font is Bold Bold"/>
                <a:cs typeface="DJB This Font is Bold Bold"/>
              </a:rPr>
            </a:br>
            <a:r>
              <a:rPr lang="en-US" sz="2778" b="1" dirty="0" smtClean="0">
                <a:latin typeface="DJB This Font is Bold Bold"/>
                <a:cs typeface="DJB This Font is Bold Bold"/>
              </a:rPr>
              <a:t>May 15-19, 2017</a:t>
            </a:r>
            <a:endParaRPr lang="en-US" sz="3000" b="1" dirty="0">
              <a:latin typeface="DJB This Font is Bold Bold"/>
              <a:cs typeface="DJB This Font is Bold Bold"/>
            </a:endParaRPr>
          </a:p>
        </p:txBody>
      </p:sp>
      <p:sp>
        <p:nvSpPr>
          <p:cNvPr id="19" name="TextBox 18"/>
          <p:cNvSpPr txBox="1"/>
          <p:nvPr/>
        </p:nvSpPr>
        <p:spPr>
          <a:xfrm>
            <a:off x="243733" y="1748640"/>
            <a:ext cx="1595178" cy="3093154"/>
          </a:xfrm>
          <a:prstGeom prst="rect">
            <a:avLst/>
          </a:prstGeom>
          <a:solidFill>
            <a:schemeClr val="bg1"/>
          </a:solidFill>
          <a:ln>
            <a:solidFill>
              <a:schemeClr val="tx1"/>
            </a:solidFill>
          </a:ln>
        </p:spPr>
        <p:txBody>
          <a:bodyPr wrap="square" rtlCol="0" anchor="t">
            <a:spAutoFit/>
          </a:bodyPr>
          <a:lstStyle/>
          <a:p>
            <a:pPr marL="342900" indent="-342900" algn="ctr"/>
            <a:r>
              <a:rPr lang="en-US" sz="1500" b="1" dirty="0" smtClean="0">
                <a:solidFill>
                  <a:srgbClr val="000000"/>
                </a:solidFill>
                <a:latin typeface="Comic Sans MS" pitchFamily="66" charset="0"/>
                <a:cs typeface="DJ Serif"/>
              </a:rPr>
              <a:t> </a:t>
            </a:r>
            <a:r>
              <a:rPr lang="en-US" sz="1500" b="1" u="sng" dirty="0" smtClean="0">
                <a:solidFill>
                  <a:srgbClr val="000000"/>
                </a:solidFill>
                <a:latin typeface="Comic Sans MS" pitchFamily="66" charset="0"/>
                <a:cs typeface="DJ Serif"/>
              </a:rPr>
              <a:t>Homework:</a:t>
            </a:r>
          </a:p>
          <a:p>
            <a:pPr marL="342900" indent="-342900" algn="ctr"/>
            <a:r>
              <a:rPr lang="en-US" sz="1500" b="1" dirty="0">
                <a:solidFill>
                  <a:srgbClr val="000000"/>
                </a:solidFill>
                <a:latin typeface="Comic Sans MS" pitchFamily="66" charset="0"/>
                <a:cs typeface="DJ Serif"/>
              </a:rPr>
              <a:t>	</a:t>
            </a:r>
            <a:r>
              <a:rPr lang="en-US" sz="1500" b="1" dirty="0" smtClean="0">
                <a:solidFill>
                  <a:srgbClr val="000000"/>
                </a:solidFill>
                <a:latin typeface="Comic Sans MS" pitchFamily="66" charset="0"/>
                <a:cs typeface="DJ Serif"/>
              </a:rPr>
              <a:t>Reading Logs this week!! </a:t>
            </a:r>
            <a:endParaRPr lang="en-US" sz="1500" b="1" dirty="0" smtClean="0">
              <a:solidFill>
                <a:srgbClr val="000000"/>
              </a:solidFill>
              <a:latin typeface="Comic Sans MS" pitchFamily="66" charset="0"/>
              <a:cs typeface="DJ Serif"/>
            </a:endParaRPr>
          </a:p>
          <a:p>
            <a:pPr marL="342900" indent="-342900" algn="ctr"/>
            <a:endParaRPr lang="en-US" sz="1500" b="1" dirty="0">
              <a:solidFill>
                <a:srgbClr val="000000"/>
              </a:solidFill>
              <a:latin typeface="Comic Sans MS" pitchFamily="66" charset="0"/>
              <a:cs typeface="Janda Closer To Free"/>
            </a:endParaRPr>
          </a:p>
          <a:p>
            <a:pPr marL="342900" indent="-342900" algn="ctr"/>
            <a:r>
              <a:rPr lang="en-US" sz="1500" b="1" dirty="0" smtClean="0">
                <a:solidFill>
                  <a:srgbClr val="000000"/>
                </a:solidFill>
                <a:latin typeface="Comic Sans MS" pitchFamily="66" charset="0"/>
                <a:cs typeface="Janda Closer To Free"/>
              </a:rPr>
              <a:t>*Review IB portfolios Monday and return them by Wednesday at the latest. </a:t>
            </a:r>
            <a:r>
              <a:rPr lang="en-US" sz="1500" b="1" dirty="0" smtClean="0">
                <a:solidFill>
                  <a:srgbClr val="000000"/>
                </a:solidFill>
                <a:latin typeface="Comic Sans MS" pitchFamily="66" charset="0"/>
                <a:cs typeface="Janda Closer To Free"/>
                <a:sym typeface="Wingdings" panose="05000000000000000000" pitchFamily="2" charset="2"/>
              </a:rPr>
              <a:t></a:t>
            </a:r>
            <a:endParaRPr lang="en-US" sz="1500" b="1" dirty="0" smtClean="0">
              <a:solidFill>
                <a:srgbClr val="000000"/>
              </a:solidFill>
              <a:latin typeface="Comic Sans MS" pitchFamily="66" charset="0"/>
              <a:cs typeface="Janda Closer To Free"/>
            </a:endParaRPr>
          </a:p>
        </p:txBody>
      </p:sp>
      <p:sp>
        <p:nvSpPr>
          <p:cNvPr id="20" name="TextBox 19"/>
          <p:cNvSpPr txBox="1"/>
          <p:nvPr/>
        </p:nvSpPr>
        <p:spPr>
          <a:xfrm>
            <a:off x="2000250" y="1439777"/>
            <a:ext cx="2968625" cy="3093154"/>
          </a:xfrm>
          <a:prstGeom prst="rect">
            <a:avLst/>
          </a:prstGeom>
          <a:solidFill>
            <a:schemeClr val="bg1"/>
          </a:solidFill>
          <a:ln w="76200" cmpd="tri">
            <a:solidFill>
              <a:schemeClr val="tx1"/>
            </a:solidFill>
          </a:ln>
        </p:spPr>
        <p:txBody>
          <a:bodyPr wrap="square" rtlCol="0">
            <a:spAutoFit/>
          </a:bodyPr>
          <a:lstStyle/>
          <a:p>
            <a:pPr algn="ctr"/>
            <a:r>
              <a:rPr lang="en-US" sz="1500" b="1" u="sng" dirty="0" smtClean="0">
                <a:latin typeface="Comic Sans MS" pitchFamily="66" charset="0"/>
                <a:cs typeface="KG Be Still And Know"/>
              </a:rPr>
              <a:t>What we will be learning</a:t>
            </a:r>
            <a:r>
              <a:rPr lang="en-US" sz="1500" b="1" dirty="0" smtClean="0">
                <a:latin typeface="Comic Sans MS" pitchFamily="66" charset="0"/>
                <a:cs typeface="KG Be Still And Know"/>
              </a:rPr>
              <a:t>:</a:t>
            </a:r>
          </a:p>
          <a:p>
            <a:r>
              <a:rPr lang="en-US" sz="1500" b="1" u="sng" dirty="0" smtClean="0">
                <a:latin typeface="Comic Sans MS" pitchFamily="66" charset="0"/>
                <a:cs typeface="KG Be Still And Know"/>
              </a:rPr>
              <a:t>Math: </a:t>
            </a:r>
            <a:r>
              <a:rPr lang="en-US" sz="1500" dirty="0" smtClean="0">
                <a:latin typeface="Comic Sans MS" pitchFamily="66" charset="0"/>
                <a:cs typeface="KG Be Still And Know"/>
              </a:rPr>
              <a:t> </a:t>
            </a:r>
            <a:r>
              <a:rPr lang="en-US" sz="1500" dirty="0" smtClean="0">
                <a:latin typeface="Comic Sans MS" pitchFamily="66" charset="0"/>
                <a:cs typeface="KG Be Still And Know"/>
              </a:rPr>
              <a:t>Manipulating Shapes</a:t>
            </a:r>
            <a:endParaRPr lang="en-US" sz="1500" dirty="0" smtClean="0">
              <a:latin typeface="Comic Sans MS" pitchFamily="66" charset="0"/>
              <a:cs typeface="KG Be Still And Know"/>
            </a:endParaRPr>
          </a:p>
          <a:p>
            <a:endParaRPr lang="en-US" sz="1500" u="sng" dirty="0" smtClean="0">
              <a:latin typeface="Comic Sans MS" pitchFamily="66" charset="0"/>
              <a:cs typeface="KG Be Still And Know"/>
            </a:endParaRPr>
          </a:p>
          <a:p>
            <a:r>
              <a:rPr lang="en-US" sz="1500" u="sng" dirty="0" smtClean="0">
                <a:latin typeface="Comic Sans MS" pitchFamily="66" charset="0"/>
                <a:cs typeface="KG Be Still And Know"/>
              </a:rPr>
              <a:t>Reading:</a:t>
            </a:r>
            <a:r>
              <a:rPr lang="en-US" sz="1500" dirty="0" smtClean="0">
                <a:latin typeface="Comic Sans MS" pitchFamily="66" charset="0"/>
                <a:cs typeface="KG Be Still And Know"/>
              </a:rPr>
              <a:t> </a:t>
            </a:r>
            <a:endParaRPr lang="en-US" sz="1500" u="sng" dirty="0" smtClean="0">
              <a:latin typeface="Comic Sans MS" pitchFamily="66" charset="0"/>
              <a:cs typeface="KG Be Still And Know"/>
            </a:endParaRPr>
          </a:p>
          <a:p>
            <a:r>
              <a:rPr lang="en-US" sz="1500" b="1" dirty="0" smtClean="0">
                <a:latin typeface="Comic Sans MS" pitchFamily="66" charset="0"/>
                <a:cs typeface="KG Be Still And Know"/>
              </a:rPr>
              <a:t>Phonics:</a:t>
            </a:r>
            <a:r>
              <a:rPr lang="en-US" sz="1500" dirty="0" smtClean="0">
                <a:latin typeface="Comic Sans MS" pitchFamily="66" charset="0"/>
                <a:cs typeface="KG Be Still And Know"/>
              </a:rPr>
              <a:t> reviewing the spelling of trick words</a:t>
            </a:r>
          </a:p>
          <a:p>
            <a:r>
              <a:rPr lang="en-US" sz="1500" b="1" dirty="0" smtClean="0">
                <a:latin typeface="Comic Sans MS" pitchFamily="66" charset="0"/>
                <a:cs typeface="KG Be Still And Know"/>
              </a:rPr>
              <a:t>Leveled Groups: </a:t>
            </a:r>
            <a:r>
              <a:rPr lang="en-US" sz="1500" dirty="0" smtClean="0">
                <a:latin typeface="Comic Sans MS" pitchFamily="66" charset="0"/>
                <a:cs typeface="KG Be Still And Know"/>
              </a:rPr>
              <a:t>Finding information in the text and exploring features of a text (heading, captions, bold words)</a:t>
            </a:r>
          </a:p>
          <a:p>
            <a:endParaRPr lang="en-US" sz="1500" b="1" u="sng" dirty="0" smtClean="0">
              <a:latin typeface="Comic Sans MS" pitchFamily="66" charset="0"/>
              <a:cs typeface="KG Be Still And Know"/>
            </a:endParaRPr>
          </a:p>
          <a:p>
            <a:r>
              <a:rPr lang="en-US" sz="1500" b="1" u="sng" dirty="0" smtClean="0">
                <a:latin typeface="Comic Sans MS" pitchFamily="66" charset="0"/>
                <a:cs typeface="KG Be Still And Know"/>
              </a:rPr>
              <a:t>Social Studies:</a:t>
            </a:r>
            <a:r>
              <a:rPr lang="en-US" sz="1500" dirty="0" smtClean="0">
                <a:latin typeface="Comic Sans MS" pitchFamily="66" charset="0"/>
                <a:cs typeface="KG Be Still And Know"/>
              </a:rPr>
              <a:t> </a:t>
            </a:r>
            <a:r>
              <a:rPr lang="en-US" sz="1500" dirty="0" smtClean="0">
                <a:latin typeface="Comic Sans MS" pitchFamily="66" charset="0"/>
                <a:cs typeface="KG Be Still And Know"/>
              </a:rPr>
              <a:t>Producers and Consumers</a:t>
            </a:r>
            <a:endParaRPr lang="en-US" sz="1500" dirty="0" smtClean="0">
              <a:latin typeface="Comic Sans MS" pitchFamily="66" charset="0"/>
              <a:cs typeface="KG Be Still And Know"/>
            </a:endParaRPr>
          </a:p>
        </p:txBody>
      </p:sp>
      <p:sp>
        <p:nvSpPr>
          <p:cNvPr id="21" name="TextBox 20"/>
          <p:cNvSpPr txBox="1"/>
          <p:nvPr/>
        </p:nvSpPr>
        <p:spPr>
          <a:xfrm>
            <a:off x="5154556" y="1481587"/>
            <a:ext cx="1443845" cy="4247317"/>
          </a:xfrm>
          <a:prstGeom prst="rect">
            <a:avLst/>
          </a:prstGeom>
          <a:solidFill>
            <a:schemeClr val="bg1"/>
          </a:solidFill>
          <a:ln>
            <a:solidFill>
              <a:schemeClr val="tx1"/>
            </a:solidFill>
          </a:ln>
        </p:spPr>
        <p:txBody>
          <a:bodyPr wrap="square" rtlCol="0">
            <a:spAutoFit/>
          </a:bodyPr>
          <a:lstStyle/>
          <a:p>
            <a:pPr algn="ctr"/>
            <a:r>
              <a:rPr lang="en-US" sz="1500" b="1" u="sng" dirty="0" smtClean="0">
                <a:latin typeface="Comic Sans MS" pitchFamily="66" charset="0"/>
                <a:cs typeface="Janda Scrapgirl Dots"/>
              </a:rPr>
              <a:t>Specials Schedule:</a:t>
            </a:r>
            <a:endParaRPr lang="en-US" sz="1500" dirty="0">
              <a:latin typeface="Comic Sans MS" pitchFamily="66" charset="0"/>
              <a:cs typeface="Janda Scrapgirl Dots"/>
            </a:endParaRPr>
          </a:p>
          <a:p>
            <a:endParaRPr lang="en-US" sz="1500" b="1" u="sng" dirty="0" smtClean="0">
              <a:latin typeface="Comic Sans MS" pitchFamily="66" charset="0"/>
              <a:cs typeface="Janda Scrapgirl Dots"/>
            </a:endParaRPr>
          </a:p>
          <a:p>
            <a:r>
              <a:rPr lang="en-US" sz="1500" b="1" u="sng" dirty="0" smtClean="0">
                <a:latin typeface="Comic Sans MS" pitchFamily="66" charset="0"/>
                <a:cs typeface="Janda Scrapgirl Dots"/>
              </a:rPr>
              <a:t>Monday:</a:t>
            </a:r>
            <a:r>
              <a:rPr lang="en-US" sz="1500" dirty="0" smtClean="0">
                <a:latin typeface="Comic Sans MS" pitchFamily="66" charset="0"/>
                <a:cs typeface="Janda Scrapgirl Dots"/>
              </a:rPr>
              <a:t>  </a:t>
            </a:r>
            <a:r>
              <a:rPr lang="en-US" sz="1500" b="1" dirty="0" smtClean="0">
                <a:latin typeface="Comic Sans MS" pitchFamily="66" charset="0"/>
                <a:cs typeface="Janda Scrapgirl Dots"/>
              </a:rPr>
              <a:t>PE and Enrichment</a:t>
            </a:r>
            <a:endParaRPr lang="en-US" sz="1500" b="1" dirty="0" smtClean="0">
              <a:latin typeface="Comic Sans MS" pitchFamily="66" charset="0"/>
              <a:cs typeface="Janda Scrapgirl Dots"/>
            </a:endParaRPr>
          </a:p>
          <a:p>
            <a:endParaRPr lang="en-US" sz="1500" b="1" dirty="0" smtClean="0">
              <a:latin typeface="Comic Sans MS" pitchFamily="66" charset="0"/>
              <a:cs typeface="Janda Scrapgirl Dots"/>
            </a:endParaRPr>
          </a:p>
          <a:p>
            <a:r>
              <a:rPr lang="en-US" sz="1500" b="1" u="sng" dirty="0" smtClean="0">
                <a:latin typeface="Comic Sans MS" pitchFamily="66" charset="0"/>
                <a:cs typeface="Janda Scrapgirl Dots"/>
              </a:rPr>
              <a:t>Tuesday:</a:t>
            </a:r>
            <a:r>
              <a:rPr lang="en-US" sz="1500" b="1" dirty="0" smtClean="0">
                <a:latin typeface="Comic Sans MS" pitchFamily="66" charset="0"/>
                <a:cs typeface="Janda Scrapgirl Dots"/>
              </a:rPr>
              <a:t> Art and Library</a:t>
            </a:r>
          </a:p>
          <a:p>
            <a:endParaRPr lang="en-US" sz="1500" b="1" dirty="0" smtClean="0">
              <a:latin typeface="Comic Sans MS" pitchFamily="66" charset="0"/>
              <a:cs typeface="Janda Scrapgirl Dots"/>
            </a:endParaRPr>
          </a:p>
          <a:p>
            <a:r>
              <a:rPr lang="en-US" sz="1500" b="1" u="sng" dirty="0" smtClean="0">
                <a:latin typeface="Comic Sans MS" pitchFamily="66" charset="0"/>
                <a:cs typeface="Janda Scrapgirl Dots"/>
              </a:rPr>
              <a:t>Wednesday:</a:t>
            </a:r>
            <a:r>
              <a:rPr lang="en-US" sz="1500" b="1" dirty="0" smtClean="0">
                <a:latin typeface="Comic Sans MS" pitchFamily="66" charset="0"/>
                <a:cs typeface="Janda Scrapgirl Dots"/>
              </a:rPr>
              <a:t> </a:t>
            </a:r>
            <a:endParaRPr lang="en-US" sz="1500" b="1" dirty="0">
              <a:latin typeface="Comic Sans MS" pitchFamily="66" charset="0"/>
              <a:cs typeface="Janda Scrapgirl Dots"/>
            </a:endParaRPr>
          </a:p>
          <a:p>
            <a:r>
              <a:rPr lang="en-US" sz="1500" b="1" dirty="0" smtClean="0">
                <a:latin typeface="Comic Sans MS" pitchFamily="66" charset="0"/>
                <a:cs typeface="Janda Scrapgirl Dots"/>
              </a:rPr>
              <a:t>Music</a:t>
            </a:r>
          </a:p>
          <a:p>
            <a:endParaRPr lang="en-US" sz="1500" b="1" dirty="0" smtClean="0">
              <a:latin typeface="Comic Sans MS" pitchFamily="66" charset="0"/>
              <a:cs typeface="Janda Scrapgirl Dots"/>
            </a:endParaRPr>
          </a:p>
          <a:p>
            <a:r>
              <a:rPr lang="en-US" sz="1500" b="1" u="sng" dirty="0" smtClean="0">
                <a:latin typeface="Comic Sans MS" pitchFamily="66" charset="0"/>
                <a:cs typeface="Janda Scrapgirl Dots"/>
              </a:rPr>
              <a:t>Thursday:</a:t>
            </a:r>
            <a:r>
              <a:rPr lang="en-US" sz="1500" b="1" dirty="0" smtClean="0">
                <a:latin typeface="Comic Sans MS" pitchFamily="66" charset="0"/>
                <a:cs typeface="Janda Scrapgirl Dots"/>
              </a:rPr>
              <a:t> PE and Art</a:t>
            </a:r>
          </a:p>
          <a:p>
            <a:endParaRPr lang="en-US" sz="1500" b="1" dirty="0" smtClean="0">
              <a:latin typeface="Comic Sans MS" pitchFamily="66" charset="0"/>
              <a:cs typeface="Janda Scrapgirl Dots"/>
            </a:endParaRPr>
          </a:p>
          <a:p>
            <a:r>
              <a:rPr lang="en-US" sz="1500" b="1" u="sng" dirty="0" smtClean="0">
                <a:latin typeface="Comic Sans MS" pitchFamily="66" charset="0"/>
                <a:cs typeface="Janda Scrapgirl Dots"/>
              </a:rPr>
              <a:t>Friday:</a:t>
            </a:r>
            <a:r>
              <a:rPr lang="en-US" sz="1500" b="1" dirty="0" smtClean="0">
                <a:latin typeface="Comic Sans MS" pitchFamily="66" charset="0"/>
                <a:cs typeface="Janda Scrapgirl Dots"/>
              </a:rPr>
              <a:t> extra recess</a:t>
            </a:r>
            <a:endParaRPr lang="en-US" sz="1500" b="1" u="sng" dirty="0" smtClean="0">
              <a:latin typeface="Comic Sans MS" pitchFamily="66" charset="0"/>
              <a:cs typeface="Janda Scrapgirl Dots"/>
            </a:endParaRPr>
          </a:p>
        </p:txBody>
      </p:sp>
      <p:sp>
        <p:nvSpPr>
          <p:cNvPr id="8" name="TextBox 7"/>
          <p:cNvSpPr txBox="1"/>
          <p:nvPr/>
        </p:nvSpPr>
        <p:spPr>
          <a:xfrm>
            <a:off x="1063625" y="5990253"/>
            <a:ext cx="4923517"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417481" y="5990253"/>
            <a:ext cx="5966504" cy="2554545"/>
          </a:xfrm>
          <a:prstGeom prst="rect">
            <a:avLst/>
          </a:prstGeom>
          <a:solidFill>
            <a:schemeClr val="bg1"/>
          </a:solidFill>
        </p:spPr>
        <p:txBody>
          <a:bodyPr wrap="square" rtlCol="0">
            <a:spAutoFit/>
          </a:bodyPr>
          <a:lstStyle/>
          <a:p>
            <a:pPr algn="ctr"/>
            <a:r>
              <a:rPr lang="en-US" sz="1600" u="sng" dirty="0" smtClean="0">
                <a:latin typeface="Janda Manatee Solid"/>
                <a:cs typeface="Janda Manatee Solid"/>
              </a:rPr>
              <a:t>Announcements and News:</a:t>
            </a:r>
          </a:p>
          <a:p>
            <a:r>
              <a:rPr lang="en-US" sz="1600" dirty="0" smtClean="0">
                <a:latin typeface="KG Blank Space Solid"/>
                <a:cs typeface="KG Blank Space Solid"/>
              </a:rPr>
              <a:t>*Small groups of 5</a:t>
            </a:r>
            <a:r>
              <a:rPr lang="en-US" sz="1600" baseline="30000" dirty="0" smtClean="0">
                <a:latin typeface="KG Blank Space Solid"/>
                <a:cs typeface="KG Blank Space Solid"/>
              </a:rPr>
              <a:t>th</a:t>
            </a:r>
            <a:r>
              <a:rPr lang="en-US" sz="1600" dirty="0" smtClean="0">
                <a:latin typeface="KG Blank Space Solid"/>
                <a:cs typeface="KG Blank Space Solid"/>
              </a:rPr>
              <a:t> graders will be coming to our campus this week to show off their IB exhibitions! We can’t wait to see their hard work and be able to see what will be expected of us as we get older. </a:t>
            </a:r>
          </a:p>
          <a:p>
            <a:endParaRPr lang="en-US" sz="1600" dirty="0">
              <a:latin typeface="KG Blank Space Solid"/>
              <a:cs typeface="KG Blank Space Solid"/>
            </a:endParaRPr>
          </a:p>
          <a:p>
            <a:r>
              <a:rPr lang="en-US" sz="1600" dirty="0" smtClean="0">
                <a:latin typeface="KG Blank Space Solid"/>
                <a:cs typeface="KG Blank Space Solid"/>
              </a:rPr>
              <a:t>*IB portfolios will be coming home on Monday for you to review with your child. There will be a sheet explaining what to do and what to discuss. PLEASE RETURN THE PORTFOLIOS BY WEDNESDAY!!!!!!! This is very important.</a:t>
            </a:r>
            <a:endParaRPr lang="en-US" sz="1600" dirty="0">
              <a:latin typeface="KG Blank Space Solid"/>
              <a:cs typeface="KG Blank Space Soli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459</TotalTime>
  <Words>172</Words>
  <Application>Microsoft Office PowerPoint</Application>
  <PresentationFormat>On-screen Show (4:3)</PresentationFormat>
  <Paragraphs>29</Paragraphs>
  <Slides>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Arial</vt:lpstr>
      <vt:lpstr>Calibri</vt:lpstr>
      <vt:lpstr>Comic Sans MS</vt:lpstr>
      <vt:lpstr>DJ Serif</vt:lpstr>
      <vt:lpstr>DJB This Font is Bold Bold</vt:lpstr>
      <vt:lpstr>Janda Closer To Free</vt:lpstr>
      <vt:lpstr>Janda Manatee Solid</vt:lpstr>
      <vt:lpstr>Janda Scrapgirl Dots</vt:lpstr>
      <vt:lpstr>KG Be Still And Know</vt:lpstr>
      <vt:lpstr>KG Blank Space Solid</vt:lpstr>
      <vt:lpstr>Wingdings</vt:lpstr>
      <vt:lpstr>Office Theme</vt:lpstr>
      <vt:lpstr>Mrs. White’s News May 15-19, 2017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Arnold’s Announcements February 6-10, 2012</dc:title>
  <dc:creator>Taylor Arnold</dc:creator>
  <cp:lastModifiedBy>White, Taylor</cp:lastModifiedBy>
  <cp:revision>24</cp:revision>
  <cp:lastPrinted>2017-05-11T14:56:47Z</cp:lastPrinted>
  <dcterms:created xsi:type="dcterms:W3CDTF">2015-04-02T13:18:19Z</dcterms:created>
  <dcterms:modified xsi:type="dcterms:W3CDTF">2017-05-11T14:57:47Z</dcterms:modified>
</cp:coreProperties>
</file>